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3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AF87A-3CA1-4F49-B28F-615E0B6C81A7}" v="6" dt="2022-07-09T20:56:05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Mujjabi" userId="374e098d703d0fe9" providerId="LiveId" clId="{DBCAF87A-3CA1-4F49-B28F-615E0B6C81A7}"/>
    <pc:docChg chg="custSel addSld delSld modSld">
      <pc:chgData name="Christopher Mujjabi" userId="374e098d703d0fe9" providerId="LiveId" clId="{DBCAF87A-3CA1-4F49-B28F-615E0B6C81A7}" dt="2022-07-09T20:57:37.770" v="170" actId="1036"/>
      <pc:docMkLst>
        <pc:docMk/>
      </pc:docMkLst>
      <pc:sldChg chg="addSp delSp modSp mod">
        <pc:chgData name="Christopher Mujjabi" userId="374e098d703d0fe9" providerId="LiveId" clId="{DBCAF87A-3CA1-4F49-B28F-615E0B6C81A7}" dt="2022-07-09T20:57:37.770" v="170" actId="1036"/>
        <pc:sldMkLst>
          <pc:docMk/>
          <pc:sldMk cId="3305304939" sldId="263"/>
        </pc:sldMkLst>
        <pc:spChg chg="mod">
          <ac:chgData name="Christopher Mujjabi" userId="374e098d703d0fe9" providerId="LiveId" clId="{DBCAF87A-3CA1-4F49-B28F-615E0B6C81A7}" dt="2022-07-09T20:57:18.554" v="113" actId="20577"/>
          <ac:spMkLst>
            <pc:docMk/>
            <pc:sldMk cId="3305304939" sldId="263"/>
            <ac:spMk id="2" creationId="{B9357B5F-9A80-4CBA-952C-3F6EC758BDFE}"/>
          </ac:spMkLst>
        </pc:spChg>
        <pc:grpChg chg="mod">
          <ac:chgData name="Christopher Mujjabi" userId="374e098d703d0fe9" providerId="LiveId" clId="{DBCAF87A-3CA1-4F49-B28F-615E0B6C81A7}" dt="2022-07-09T20:54:59.287" v="62" actId="1076"/>
          <ac:grpSpMkLst>
            <pc:docMk/>
            <pc:sldMk cId="3305304939" sldId="263"/>
            <ac:grpSpMk id="45" creationId="{3A06A4E3-018E-4B6F-AD0A-DC685374BD69}"/>
          </ac:grpSpMkLst>
        </pc:grpChg>
        <pc:picChg chg="add del mod modCrop">
          <ac:chgData name="Christopher Mujjabi" userId="374e098d703d0fe9" providerId="LiveId" clId="{DBCAF87A-3CA1-4F49-B28F-615E0B6C81A7}" dt="2022-07-09T20:54:56.518" v="61" actId="478"/>
          <ac:picMkLst>
            <pc:docMk/>
            <pc:sldMk cId="3305304939" sldId="263"/>
            <ac:picMk id="3" creationId="{EF07C91B-C2D0-4DEB-8D74-9B5A6CD99C46}"/>
          </ac:picMkLst>
        </pc:picChg>
        <pc:picChg chg="add mod">
          <ac:chgData name="Christopher Mujjabi" userId="374e098d703d0fe9" providerId="LiveId" clId="{DBCAF87A-3CA1-4F49-B28F-615E0B6C81A7}" dt="2022-07-09T20:56:40.137" v="95" actId="1036"/>
          <ac:picMkLst>
            <pc:docMk/>
            <pc:sldMk cId="3305304939" sldId="263"/>
            <ac:picMk id="4" creationId="{507C6A66-D347-002B-81E2-1641A81389D4}"/>
          </ac:picMkLst>
        </pc:picChg>
        <pc:picChg chg="add mod modCrop">
          <ac:chgData name="Christopher Mujjabi" userId="374e098d703d0fe9" providerId="LiveId" clId="{DBCAF87A-3CA1-4F49-B28F-615E0B6C81A7}" dt="2022-07-09T20:57:32.770" v="151" actId="1036"/>
          <ac:picMkLst>
            <pc:docMk/>
            <pc:sldMk cId="3305304939" sldId="263"/>
            <ac:picMk id="5" creationId="{D6BBD925-6DBC-A0C9-10A6-123084A365A2}"/>
          </ac:picMkLst>
        </pc:picChg>
        <pc:picChg chg="mod">
          <ac:chgData name="Christopher Mujjabi" userId="374e098d703d0fe9" providerId="LiveId" clId="{DBCAF87A-3CA1-4F49-B28F-615E0B6C81A7}" dt="2022-07-09T20:57:37.770" v="170" actId="1036"/>
          <ac:picMkLst>
            <pc:docMk/>
            <pc:sldMk cId="3305304939" sldId="263"/>
            <ac:picMk id="44" creationId="{3749651B-D33A-48B5-AD74-BE74CBE228A0}"/>
          </ac:picMkLst>
        </pc:picChg>
      </pc:sldChg>
      <pc:sldChg chg="addSp delSp modSp new del mod">
        <pc:chgData name="Christopher Mujjabi" userId="374e098d703d0fe9" providerId="LiveId" clId="{DBCAF87A-3CA1-4F49-B28F-615E0B6C81A7}" dt="2022-07-09T20:56:50.345" v="96" actId="2696"/>
        <pc:sldMkLst>
          <pc:docMk/>
          <pc:sldMk cId="368221221" sldId="269"/>
        </pc:sldMkLst>
        <pc:grpChg chg="add del mod">
          <ac:chgData name="Christopher Mujjabi" userId="374e098d703d0fe9" providerId="LiveId" clId="{DBCAF87A-3CA1-4F49-B28F-615E0B6C81A7}" dt="2022-07-09T20:54:38.488" v="58" actId="21"/>
          <ac:grpSpMkLst>
            <pc:docMk/>
            <pc:sldMk cId="368221221" sldId="269"/>
            <ac:grpSpMk id="5" creationId="{973E4C16-9302-F368-2D56-79A7E06B6CC1}"/>
          </ac:grpSpMkLst>
        </pc:grpChg>
        <pc:picChg chg="add mod modCrop">
          <ac:chgData name="Christopher Mujjabi" userId="374e098d703d0fe9" providerId="LiveId" clId="{DBCAF87A-3CA1-4F49-B28F-615E0B6C81A7}" dt="2022-07-09T20:54:17.865" v="56" actId="164"/>
          <ac:picMkLst>
            <pc:docMk/>
            <pc:sldMk cId="368221221" sldId="269"/>
            <ac:picMk id="3" creationId="{62828930-D645-ACD2-DF0D-5ED281FCFFC2}"/>
          </ac:picMkLst>
        </pc:picChg>
        <pc:picChg chg="add mod modCrop">
          <ac:chgData name="Christopher Mujjabi" userId="374e098d703d0fe9" providerId="LiveId" clId="{DBCAF87A-3CA1-4F49-B28F-615E0B6C81A7}" dt="2022-07-09T20:54:17.865" v="56" actId="164"/>
          <ac:picMkLst>
            <pc:docMk/>
            <pc:sldMk cId="368221221" sldId="269"/>
            <ac:picMk id="4" creationId="{D7EF2554-05A2-8A3F-6377-E89FE71ECE4F}"/>
          </ac:picMkLst>
        </pc:picChg>
        <pc:picChg chg="add del">
          <ac:chgData name="Christopher Mujjabi" userId="374e098d703d0fe9" providerId="LiveId" clId="{DBCAF87A-3CA1-4F49-B28F-615E0B6C81A7}" dt="2022-07-09T20:55:16.348" v="63" actId="21"/>
          <ac:picMkLst>
            <pc:docMk/>
            <pc:sldMk cId="368221221" sldId="269"/>
            <ac:picMk id="6" creationId="{D8E71DBA-603C-D345-A198-D31089F45C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9D01-B4C0-4213-BCA8-83129B48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BA19-237B-411C-B194-FADA5914B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5876C-910F-4960-ACB7-830830B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E6E6-0FE5-4B06-A498-9F605F77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90C0-EEAF-466D-9034-9619F10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4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860-1EEC-460F-B729-D01B70FC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E57AD-2058-442E-81A4-85B90EA3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81BA-1E27-4EB1-A41E-01B7BC14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4C70-C0D1-4D12-ABF7-6D900E70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9C6A-7068-4F49-A8F6-4371DD6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87D87-3C57-4352-AB46-5D2FA0123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FA2A-F759-488F-B736-DF81F9C0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AF7E-6034-48A8-82B1-B7032959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D5F8-2201-4990-8BC3-A19BF42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533E-5F5D-4702-B3F0-0673D4DF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6379-8F40-4B0C-B0EA-DD0EE734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9326-2B83-4CF7-A7D4-00A97E72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10B4-0675-425D-9DBB-19EE336B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951B-57EB-4EE1-8360-587FF6CB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B771-759D-44FF-BAB4-2C62B7D7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5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A0F-230E-41B9-9C6F-DEE4742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58D6-B383-4883-B87C-95CB648F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EF321-7B74-4857-A08F-E1B9D5BE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8E57-BD9C-4AEF-BFA1-119E9B66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DC3D-7A63-4492-BC78-BB29464A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CCF-ECC4-4413-870C-E4B726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8F3F-189A-4F27-BF75-05B9DA81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056A-CF13-4F05-AF49-9C5CCFC68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8DBD-7AC3-402C-864C-CD2EB5DB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F8BC6-7F6F-4F84-A214-56D35FD7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4F69D-4C1E-46A3-A326-44512F8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2E57-12B7-41E5-B416-EDF64DB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28E6-219A-46F5-AF3B-E45530FB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63FC7-D1CD-42BF-93B0-299B74ED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2930B-E257-4DF8-831D-5A3D4661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8C727-82D8-4A9D-88D4-12F3CB682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E3777-A962-4A55-8E99-4BFA3A97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12C63-3C72-4779-8026-7F2737D1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A6B0A-F8E4-4533-B048-D00B3091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8DBD-EF7F-4D44-B16C-5FD47C48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9C0B4-05C5-4B0E-BB53-4B5074CC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5398E-4828-4780-A55F-3FA6159B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03143-C8DA-418D-A868-65569475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0E125-7332-421E-917B-6E755F72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42045-3FC1-41B8-AA56-68DE11CB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764-B3F7-4465-BDAA-9B912D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75C3-F380-4BA6-86E6-8D3FEBC1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842C-A717-432B-8AC8-1CAB06EB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E9386-9E31-44A9-B959-22EAE7D2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6F2A-CEBA-4697-A38A-F47F0FBE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1E7F-07F9-484F-B487-5EC86095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28E9-E220-4FC4-A1ED-5B7D2447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B8AD-74D7-44B8-9E90-58D4FA81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5F5AF-8D96-4FA4-83B3-253F53342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9225-C6DE-4528-8D92-756580F45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DD0B7-265B-42EA-883F-180A8968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A6E2-2C2F-453F-A006-7759BC09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177E3-8E26-4B88-9377-658DDBF1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2F8C3-770C-45DB-9B4F-FB389B9F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6250-DFF4-4439-9580-C598C8023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4AD7C-FE8A-4DF0-BE6C-CAD5E2CF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42A4-917F-4D15-8628-6BD2082E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DD3-A9BA-4CD4-BDB4-523527D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AB0D-5820-471C-BA7E-D451EE45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24" y="190501"/>
            <a:ext cx="9763125" cy="1919288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dirty="0"/>
              <a:t>Discovering STEM in ACES Program (DSAP)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40ABC-7E41-45BB-AE5B-B9A85DD14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456" y="5551487"/>
            <a:ext cx="4481511" cy="550271"/>
          </a:xfrm>
        </p:spPr>
        <p:txBody>
          <a:bodyPr>
            <a:normAutofit/>
          </a:bodyPr>
          <a:lstStyle/>
          <a:p>
            <a:r>
              <a:rPr lang="en-US" sz="2800" dirty="0"/>
              <a:t>Mentor: Chris Mujjabi</a:t>
            </a:r>
          </a:p>
        </p:txBody>
      </p:sp>
      <p:pic>
        <p:nvPicPr>
          <p:cNvPr id="1026" name="Picture 2" descr="Plant Sciences Symposium">
            <a:extLst>
              <a:ext uri="{FF2B5EF4-FFF2-40B4-BE49-F238E27FC236}">
                <a16:creationId xmlns:a16="http://schemas.microsoft.com/office/drawing/2014/main" id="{9C8468F3-C95B-492E-A967-098E04424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" r="42281" b="38522"/>
          <a:stretch/>
        </p:blipFill>
        <p:spPr bwMode="auto">
          <a:xfrm>
            <a:off x="1228723" y="2308225"/>
            <a:ext cx="633135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ADB3C-9E0E-4F85-B20D-56737F68C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1" b="16955"/>
          <a:stretch/>
        </p:blipFill>
        <p:spPr>
          <a:xfrm>
            <a:off x="7648575" y="2308226"/>
            <a:ext cx="334327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267074" y="208768"/>
            <a:ext cx="6000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Introduction to Statistical Analysis and Hypothesis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AA5A5-8107-4D0B-9B20-9E92E090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" y="1593931"/>
            <a:ext cx="7114649" cy="397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C368E-253A-4A63-B92D-F2E13B222473}"/>
              </a:ext>
            </a:extLst>
          </p:cNvPr>
          <p:cNvSpPr txBox="1"/>
          <p:nvPr/>
        </p:nvSpPr>
        <p:spPr>
          <a:xfrm>
            <a:off x="7891199" y="1990725"/>
            <a:ext cx="4053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 Software to conduct a statistical analysis of the phenotypic data collected in the previous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if N treatment influences hybrid performance. (Hypothesis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visual representation of our data (graphs, charts and figures in R)</a:t>
            </a:r>
          </a:p>
        </p:txBody>
      </p:sp>
    </p:spTree>
    <p:extLst>
      <p:ext uri="{BB962C8B-B14F-4D97-AF65-F5344CB8AC3E}">
        <p14:creationId xmlns:p14="http://schemas.microsoft.com/office/powerpoint/2010/main" val="10501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071811" y="190500"/>
            <a:ext cx="5595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Weed management in Organic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F02F7-58AB-4EAA-A14E-BFBE54A4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347" y="1351331"/>
            <a:ext cx="6170676" cy="4764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9B7C2-4831-4109-9BBE-66C2976D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76" y="1351331"/>
            <a:ext cx="4312894" cy="47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414712" y="208789"/>
            <a:ext cx="536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Additional Sessions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2A1DD8-E4E0-4F97-AB83-AE0F7B8A8125}"/>
              </a:ext>
            </a:extLst>
          </p:cNvPr>
          <p:cNvCxnSpPr>
            <a:cxnSpLocks/>
          </p:cNvCxnSpPr>
          <p:nvPr/>
        </p:nvCxnSpPr>
        <p:spPr>
          <a:xfrm>
            <a:off x="6600827" y="1075799"/>
            <a:ext cx="0" cy="54878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02A804-E818-40C2-B543-DF678585ABD6}"/>
              </a:ext>
            </a:extLst>
          </p:cNvPr>
          <p:cNvSpPr txBox="1"/>
          <p:nvPr/>
        </p:nvSpPr>
        <p:spPr>
          <a:xfrm>
            <a:off x="209737" y="1182782"/>
            <a:ext cx="500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Undergraduate student panel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9F258-B827-4D21-8842-E84AD12D3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4051"/>
          <a:stretch/>
        </p:blipFill>
        <p:spPr>
          <a:xfrm>
            <a:off x="209559" y="1984186"/>
            <a:ext cx="6194108" cy="369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D1B72-F8B2-44F1-8F49-B4DE27D10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41"/>
          <a:stretch/>
        </p:blipFill>
        <p:spPr>
          <a:xfrm>
            <a:off x="6862649" y="1964196"/>
            <a:ext cx="4448172" cy="3711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E4A92-E592-4893-B3B6-BA8EDC23E464}"/>
              </a:ext>
            </a:extLst>
          </p:cNvPr>
          <p:cNvSpPr txBox="1"/>
          <p:nvPr/>
        </p:nvSpPr>
        <p:spPr>
          <a:xfrm>
            <a:off x="6724652" y="1182782"/>
            <a:ext cx="444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Ice cream experiment </a:t>
            </a:r>
          </a:p>
        </p:txBody>
      </p:sp>
    </p:spTree>
    <p:extLst>
      <p:ext uri="{BB962C8B-B14F-4D97-AF65-F5344CB8AC3E}">
        <p14:creationId xmlns:p14="http://schemas.microsoft.com/office/powerpoint/2010/main" val="308792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38CFDD-B188-41CB-86FD-81646C0A1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975" y="620713"/>
            <a:ext cx="9144000" cy="550862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Friday Afternoon: 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E686-2D99-4962-A404-C057D9EDCC2A}"/>
              </a:ext>
            </a:extLst>
          </p:cNvPr>
          <p:cNvSpPr txBox="1"/>
          <p:nvPr/>
        </p:nvSpPr>
        <p:spPr>
          <a:xfrm>
            <a:off x="2333624" y="2143125"/>
            <a:ext cx="5095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Working on the presentations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Feed feedback from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Answer any pending questions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929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ED37-1212-4588-93EC-B2D9595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8685"/>
          <a:stretch/>
        </p:blipFill>
        <p:spPr>
          <a:xfrm>
            <a:off x="7906355" y="3991021"/>
            <a:ext cx="3261044" cy="2714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4A6F6-26E5-42CC-BD17-E6E75D3F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02" y="347352"/>
            <a:ext cx="2809796" cy="280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D412-B234-406A-B0EC-E0E58151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9" r="4811"/>
          <a:stretch/>
        </p:blipFill>
        <p:spPr>
          <a:xfrm>
            <a:off x="616615" y="3292054"/>
            <a:ext cx="3261045" cy="28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BF0B2-1113-4CF9-ADA5-8AD099C1C3C0}"/>
              </a:ext>
            </a:extLst>
          </p:cNvPr>
          <p:cNvSpPr txBox="1"/>
          <p:nvPr/>
        </p:nvSpPr>
        <p:spPr>
          <a:xfrm>
            <a:off x="3962893" y="3429000"/>
            <a:ext cx="3638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Born in Uganda</a:t>
            </a:r>
          </a:p>
          <a:p>
            <a:endParaRPr lang="en-US" sz="2000" b="1" dirty="0"/>
          </a:p>
          <a:p>
            <a:r>
              <a:rPr lang="en-US" sz="2000" b="1" dirty="0"/>
              <a:t>Undergraduate in Costa Rica</a:t>
            </a:r>
          </a:p>
          <a:p>
            <a:r>
              <a:rPr lang="en-US" sz="2000" b="1" dirty="0"/>
              <a:t>Bachelor degree in Agronomy</a:t>
            </a:r>
          </a:p>
          <a:p>
            <a:endParaRPr lang="en-US" sz="2000" b="1" dirty="0"/>
          </a:p>
          <a:p>
            <a:r>
              <a:rPr lang="en-US" sz="2000" b="1" dirty="0"/>
              <a:t>UIUC since 2018</a:t>
            </a:r>
          </a:p>
          <a:p>
            <a:r>
              <a:rPr lang="en-US" sz="2000" b="1" dirty="0"/>
              <a:t>Graduate Student </a:t>
            </a:r>
          </a:p>
          <a:p>
            <a:r>
              <a:rPr lang="en-US" sz="2000" b="1" dirty="0"/>
              <a:t>Research Assistant – Bohn Lab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2C8266-CADE-47C7-A5E4-EBA6F17E6DCE}"/>
              </a:ext>
            </a:extLst>
          </p:cNvPr>
          <p:cNvCxnSpPr>
            <a:cxnSpLocks/>
          </p:cNvCxnSpPr>
          <p:nvPr/>
        </p:nvCxnSpPr>
        <p:spPr>
          <a:xfrm>
            <a:off x="7686675" y="347352"/>
            <a:ext cx="0" cy="63582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2231-53D7-41D6-BA75-4C369A78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9" b="12865"/>
          <a:stretch/>
        </p:blipFill>
        <p:spPr>
          <a:xfrm>
            <a:off x="7892730" y="347352"/>
            <a:ext cx="3274669" cy="3519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B2F98-F279-482B-9E18-FF71E26BF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5" y="352377"/>
            <a:ext cx="3925692" cy="28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F1D285-8DF5-4462-B087-D8C0C7FFB5CB}"/>
              </a:ext>
            </a:extLst>
          </p:cNvPr>
          <p:cNvCxnSpPr>
            <a:cxnSpLocks/>
          </p:cNvCxnSpPr>
          <p:nvPr/>
        </p:nvCxnSpPr>
        <p:spPr>
          <a:xfrm>
            <a:off x="7134225" y="905649"/>
            <a:ext cx="0" cy="58497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CDAF49-C244-4429-B8BE-63BCFBB5E108}"/>
              </a:ext>
            </a:extLst>
          </p:cNvPr>
          <p:cNvSpPr txBox="1"/>
          <p:nvPr/>
        </p:nvSpPr>
        <p:spPr>
          <a:xfrm>
            <a:off x="3514725" y="-47"/>
            <a:ext cx="5162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Importance of DSAP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2850-C4C8-4C79-AB2B-989542B83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11" r="48998"/>
          <a:stretch/>
        </p:blipFill>
        <p:spPr>
          <a:xfrm>
            <a:off x="595306" y="959894"/>
            <a:ext cx="3009898" cy="3592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DDC27-6EC3-4B90-A83C-23800217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6" y="4361668"/>
            <a:ext cx="4162421" cy="234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96C2D-40EE-498B-8EC7-2009E37E7703}"/>
              </a:ext>
            </a:extLst>
          </p:cNvPr>
          <p:cNvSpPr txBox="1"/>
          <p:nvPr/>
        </p:nvSpPr>
        <p:spPr>
          <a:xfrm>
            <a:off x="3748079" y="934224"/>
            <a:ext cx="3190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Mostly subsistence farming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Highest percentage of farmers are women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“Peasant farmers” with hoes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B7251-A4F5-4971-A487-97F34E9762FA}"/>
              </a:ext>
            </a:extLst>
          </p:cNvPr>
          <p:cNvSpPr txBox="1"/>
          <p:nvPr/>
        </p:nvSpPr>
        <p:spPr>
          <a:xfrm>
            <a:off x="3686175" y="3134073"/>
            <a:ext cx="333375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Exploring the different carriers in Agriculture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43CBB7-BEDF-4A2E-BF94-D083EB0EF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90" t="7361" r="25469" b="7340"/>
          <a:stretch/>
        </p:blipFill>
        <p:spPr>
          <a:xfrm>
            <a:off x="7890976" y="769394"/>
            <a:ext cx="3239495" cy="3163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CC496F-2125-40C0-9062-8EBD6FA3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647" y="4120331"/>
            <a:ext cx="4119030" cy="25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DD1B3ECC-C4BE-4019-A967-F7374BE18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206C6-0789-4B8F-A5B7-9B77642F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35731"/>
            <a:ext cx="8782050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9E7EF-25BB-4124-BFA2-F95F94E85BB3}"/>
              </a:ext>
            </a:extLst>
          </p:cNvPr>
          <p:cNvSpPr txBox="1"/>
          <p:nvPr/>
        </p:nvSpPr>
        <p:spPr>
          <a:xfrm>
            <a:off x="6264992" y="2033613"/>
            <a:ext cx="4745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Demand for organic products has surpassed  domestic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Increased importation of organic products including corn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Farmers use conventionally bred varieties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Poor performing under organic systems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4A759-8D11-4141-8A60-35AA21855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4"/>
          <a:stretch/>
        </p:blipFill>
        <p:spPr>
          <a:xfrm>
            <a:off x="690950" y="1139108"/>
            <a:ext cx="5114476" cy="5148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DFD69-7B6A-44FF-8516-5B584E71D899}"/>
              </a:ext>
            </a:extLst>
          </p:cNvPr>
          <p:cNvSpPr txBox="1"/>
          <p:nvPr/>
        </p:nvSpPr>
        <p:spPr>
          <a:xfrm>
            <a:off x="776675" y="6287209"/>
            <a:ext cx="446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(Midwest Organic &amp; Sustainable Education Service,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1C4B8-7F10-4A75-BE9D-50C882A53D4B}"/>
              </a:ext>
            </a:extLst>
          </p:cNvPr>
          <p:cNvSpPr txBox="1"/>
          <p:nvPr/>
        </p:nvSpPr>
        <p:spPr>
          <a:xfrm>
            <a:off x="2189223" y="278403"/>
            <a:ext cx="677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Breeding maize for organic systems. </a:t>
            </a:r>
          </a:p>
        </p:txBody>
      </p:sp>
    </p:spTree>
    <p:extLst>
      <p:ext uri="{BB962C8B-B14F-4D97-AF65-F5344CB8AC3E}">
        <p14:creationId xmlns:p14="http://schemas.microsoft.com/office/powerpoint/2010/main" val="135872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59EDA-506A-4507-9109-3DA9DA0C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7" y="4173509"/>
            <a:ext cx="3662250" cy="2507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07F1F-7D2E-4657-85C8-22EB32B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1" y="963426"/>
            <a:ext cx="3625856" cy="2899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5446D-1ACE-498A-AC62-D965BD3D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489" y="986666"/>
            <a:ext cx="4352671" cy="2852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54203-B82F-42FE-85A8-114A27AAF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05"/>
          <a:stretch/>
        </p:blipFill>
        <p:spPr>
          <a:xfrm>
            <a:off x="4293489" y="4005070"/>
            <a:ext cx="4278032" cy="267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BC669-0667-44DC-ADA0-9DE4E087B205}"/>
              </a:ext>
            </a:extLst>
          </p:cNvPr>
          <p:cNvSpPr txBox="1"/>
          <p:nvPr/>
        </p:nvSpPr>
        <p:spPr>
          <a:xfrm>
            <a:off x="1776095" y="80282"/>
            <a:ext cx="793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Participatory Breeding with a Variety Testing Network of Organic growers (2018 – 2021)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D2B7A-7CF2-433F-ABE4-C9A6D354B1B9}"/>
              </a:ext>
            </a:extLst>
          </p:cNvPr>
          <p:cNvSpPr txBox="1"/>
          <p:nvPr/>
        </p:nvSpPr>
        <p:spPr>
          <a:xfrm>
            <a:off x="8840922" y="1066800"/>
            <a:ext cx="3265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Organic farmers in IL, IN &amp; WI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Evaluated performance of our germplasm under organic conditions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Identified traits of interest for organic farmers (weed pressure tolerance, grain quality, nutrient use-efficiency etc)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Baseline for new project focused on speed breeding for organics.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of winter-nurseries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Doubled haploids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Genomic prediction</a:t>
            </a:r>
          </a:p>
        </p:txBody>
      </p:sp>
    </p:spTree>
    <p:extLst>
      <p:ext uri="{BB962C8B-B14F-4D97-AF65-F5344CB8AC3E}">
        <p14:creationId xmlns:p14="http://schemas.microsoft.com/office/powerpoint/2010/main" val="283602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0DCF1-8F71-4575-9F32-61099015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27"/>
          <a:stretch/>
        </p:blipFill>
        <p:spPr>
          <a:xfrm>
            <a:off x="401946" y="761044"/>
            <a:ext cx="6332229" cy="5507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D8DC5-0BD1-48D9-B4F7-78EF5724A63B}"/>
              </a:ext>
            </a:extLst>
          </p:cNvPr>
          <p:cNvSpPr txBox="1"/>
          <p:nvPr/>
        </p:nvSpPr>
        <p:spPr>
          <a:xfrm>
            <a:off x="1990724" y="138441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Maize Pollination for seed production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CCA12-1DCD-457D-9E0D-8744A9903908}"/>
              </a:ext>
            </a:extLst>
          </p:cNvPr>
          <p:cNvSpPr txBox="1"/>
          <p:nvPr/>
        </p:nvSpPr>
        <p:spPr>
          <a:xfrm>
            <a:off x="6875153" y="4301572"/>
            <a:ext cx="4914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morphology of a maize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pollination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Pollination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inbred and hybrids etc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0963E-67FF-4CEA-B119-80650692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23" y="741994"/>
            <a:ext cx="2878448" cy="3479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F1F513-5665-49F7-BD2D-5CFFC8D2C347}"/>
              </a:ext>
            </a:extLst>
          </p:cNvPr>
          <p:cNvSpPr txBox="1"/>
          <p:nvPr/>
        </p:nvSpPr>
        <p:spPr>
          <a:xfrm>
            <a:off x="982022" y="6367789"/>
            <a:ext cx="5172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 Practice in conventional nursery 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696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76450" y="119640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 (Speed Breeding)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06A4E3-018E-4B6F-AD0A-DC685374BD69}"/>
              </a:ext>
            </a:extLst>
          </p:cNvPr>
          <p:cNvGrpSpPr/>
          <p:nvPr/>
        </p:nvGrpSpPr>
        <p:grpSpPr>
          <a:xfrm>
            <a:off x="1495512" y="1564647"/>
            <a:ext cx="4827734" cy="3541854"/>
            <a:chOff x="111761" y="1197086"/>
            <a:chExt cx="6936740" cy="540274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B44D88-5271-47B8-855B-BEF61761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283" y="1197086"/>
              <a:ext cx="6790218" cy="360657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125E49B-0576-43A4-A055-E8B5EBDA1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311"/>
            <a:stretch/>
          </p:blipFill>
          <p:spPr>
            <a:xfrm>
              <a:off x="111761" y="4328160"/>
              <a:ext cx="5730239" cy="2271672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749651B-D33A-48B5-AD74-BE74CBE22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573" y="1434825"/>
            <a:ext cx="4208202" cy="3614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C6A66-D347-002B-81E2-1641A8138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21" y="983048"/>
            <a:ext cx="6779340" cy="566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BD925-6DBC-A0C9-10A6-123084A365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167" r="49639" b="24444"/>
          <a:stretch/>
        </p:blipFill>
        <p:spPr>
          <a:xfrm>
            <a:off x="7714694" y="5358473"/>
            <a:ext cx="3906610" cy="9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776536" y="144281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DB19F-1112-4765-B16B-B8577A34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1"/>
          <a:stretch/>
        </p:blipFill>
        <p:spPr>
          <a:xfrm>
            <a:off x="1167941" y="895166"/>
            <a:ext cx="5362576" cy="4992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1047750" y="5962834"/>
            <a:ext cx="11144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 phenotypic response of maize hybrids under varying crop rotation systems and soil nitrogen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Nitrogen use efficiency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ED46D-26F0-4865-93E9-1232ECB1FA29}"/>
              </a:ext>
            </a:extLst>
          </p:cNvPr>
          <p:cNvGrpSpPr/>
          <p:nvPr/>
        </p:nvGrpSpPr>
        <p:grpSpPr>
          <a:xfrm>
            <a:off x="6686828" y="885641"/>
            <a:ext cx="4981297" cy="4992021"/>
            <a:chOff x="7163078" y="1062391"/>
            <a:chExt cx="5040671" cy="51719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97E570-9450-4AF5-A01A-5E829DC7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3078" y="1062391"/>
              <a:ext cx="2514129" cy="51719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D8423-A60E-4D1A-B1CC-99C45AE02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783" y="1062391"/>
              <a:ext cx="2446966" cy="517192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17A421D-D24B-4D61-9199-A2A925EFA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663" y="4609584"/>
            <a:ext cx="3206774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0089CC027E794F972C72379E483499" ma:contentTypeVersion="14" ma:contentTypeDescription="Create a new document." ma:contentTypeScope="" ma:versionID="cada8978164a5a0b338f6c4ebe9c2339">
  <xsd:schema xmlns:xsd="http://www.w3.org/2001/XMLSchema" xmlns:xs="http://www.w3.org/2001/XMLSchema" xmlns:p="http://schemas.microsoft.com/office/2006/metadata/properties" xmlns:ns2="f7861a92-94f5-49ee-9de7-97ce60660b0d" xmlns:ns3="1c3033c6-850d-4082-a86a-0d1cef7ddc1b" targetNamespace="http://schemas.microsoft.com/office/2006/metadata/properties" ma:root="true" ma:fieldsID="ad4f9d7f8d1c0ecfa943c4189537eb25" ns2:_="" ns3:_="">
    <xsd:import namespace="f7861a92-94f5-49ee-9de7-97ce60660b0d"/>
    <xsd:import namespace="1c3033c6-850d-4082-a86a-0d1cef7dd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61a92-94f5-49ee-9de7-97ce60660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76e6ad8-52fe-412f-a0b9-03ea580b62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033c6-850d-4082-a86a-0d1cef7dd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ae0c74f8-d43c-429b-ba18-2a1801771a15}" ma:internalName="TaxCatchAll" ma:showField="CatchAllData" ma:web="1c3033c6-850d-4082-a86a-0d1cef7ddc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34633B-F365-4A84-882B-275245EBA42C}"/>
</file>

<file path=customXml/itemProps2.xml><?xml version="1.0" encoding="utf-8"?>
<ds:datastoreItem xmlns:ds="http://schemas.openxmlformats.org/officeDocument/2006/customXml" ds:itemID="{F5C7E8B1-AFB1-4D58-8782-816ACC1E4EDA}"/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314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Discovering STEM in ACES Program (DSAP)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STEM in ACES Program (DSAP)</dc:title>
  <dc:creator>Mujjabi, Christopher</dc:creator>
  <cp:lastModifiedBy>Christopher Mujjabi</cp:lastModifiedBy>
  <cp:revision>15</cp:revision>
  <dcterms:created xsi:type="dcterms:W3CDTF">2022-07-08T14:37:44Z</dcterms:created>
  <dcterms:modified xsi:type="dcterms:W3CDTF">2022-07-09T20:57:40Z</dcterms:modified>
</cp:coreProperties>
</file>